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80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79AA588C-8E76-4674-A5FD-C07F5FBE58E2}" type="datetimeFigureOut">
              <a:rPr lang="en-US" smtClean="0"/>
              <a:pPr/>
              <a:t>8/31/2024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A2AA96A4-654C-48A1-A3E9-1DC8EB8BC8D8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dk1" tx1="lt1" bg2="dk2" tx2="lt2" accent1="accent1" accent2="accent2" accent3="accent3" accent4="accent4" accent5="accent5" accent6="accent6" hlink="hlink" folHlink="folHlink"/>
  <p:sldLayoutIdLst>
    <p:sldLayoutId id="2147484081" r:id="rId1"/>
    <p:sldLayoutId id="2147484082" r:id="rId2"/>
    <p:sldLayoutId id="2147484083" r:id="rId3"/>
    <p:sldLayoutId id="2147484084" r:id="rId4"/>
    <p:sldLayoutId id="2147484085" r:id="rId5"/>
    <p:sldLayoutId id="2147484086" r:id="rId6"/>
    <p:sldLayoutId id="2147484087" r:id="rId7"/>
    <p:sldLayoutId id="2147484088" r:id="rId8"/>
    <p:sldLayoutId id="2147484089" r:id="rId9"/>
    <p:sldLayoutId id="2147484090" r:id="rId10"/>
    <p:sldLayoutId id="214748409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1538" y="1071546"/>
            <a:ext cx="70009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Cooper Black" pitchFamily="18" charset="0"/>
              </a:rPr>
              <a:t>Analysis of food </a:t>
            </a:r>
          </a:p>
          <a:p>
            <a:pPr algn="ctr"/>
            <a:r>
              <a:rPr lang="en-US" sz="4000" dirty="0" smtClean="0">
                <a:latin typeface="Cooper Black" pitchFamily="18" charset="0"/>
              </a:rPr>
              <a:t>and</a:t>
            </a:r>
          </a:p>
          <a:p>
            <a:pPr algn="ctr"/>
            <a:r>
              <a:rPr lang="en-US" sz="4000" dirty="0" smtClean="0">
                <a:latin typeface="Cooper Black" pitchFamily="18" charset="0"/>
              </a:rPr>
              <a:t> Beverage Industry using Power bi </a:t>
            </a:r>
            <a:endParaRPr lang="en-US" sz="4000" dirty="0">
              <a:latin typeface="Cooper Black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71736" y="5286388"/>
            <a:ext cx="3929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Berlin Sans FB Demi" pitchFamily="34" charset="0"/>
              </a:rPr>
              <a:t>Present by-Tushar Darmwal</a:t>
            </a:r>
            <a:endParaRPr lang="en-US" dirty="0">
              <a:latin typeface="Berlin Sans FB Dem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00364" y="5572140"/>
            <a:ext cx="3071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Berlin Sans FB" pitchFamily="34" charset="0"/>
              </a:rPr>
              <a:t>BATCH NAME-MIP-DA-13</a:t>
            </a:r>
            <a:endParaRPr lang="en-US" dirty="0">
              <a:latin typeface="Berlin Sans FB" pitchFamily="34" charset="0"/>
            </a:endParaRPr>
          </a:p>
        </p:txBody>
      </p:sp>
      <p:pic>
        <p:nvPicPr>
          <p:cNvPr id="6" name="Picture 5" descr="imag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44" y="3571876"/>
            <a:ext cx="1714500" cy="1714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85852" y="2714620"/>
            <a:ext cx="64294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/>
              <a:t>THANK YOU</a:t>
            </a:r>
            <a:endParaRPr lang="en-US" sz="7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28662" y="928670"/>
            <a:ext cx="4500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ooper Black" pitchFamily="18" charset="0"/>
              </a:rPr>
              <a:t>Datasets</a:t>
            </a:r>
            <a:endParaRPr lang="en-US" sz="2000" dirty="0">
              <a:latin typeface="Cooper Black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4348" y="1714488"/>
            <a:ext cx="771530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City_id</a:t>
            </a:r>
            <a:endParaRPr lang="en-US" sz="1400" dirty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smtClean="0">
                <a:latin typeface="Bahnschrift Condensed" pitchFamily="34" charset="0"/>
              </a:rPr>
              <a:t>City</a:t>
            </a:r>
          </a:p>
          <a:p>
            <a:pPr>
              <a:buFont typeface="Wingdings"/>
              <a:buChar char="Ø"/>
            </a:pPr>
            <a:r>
              <a:rPr lang="en-US" sz="1400" dirty="0" smtClean="0">
                <a:latin typeface="Bahnschrift Condensed" pitchFamily="34" charset="0"/>
              </a:rPr>
              <a:t>Tier</a:t>
            </a: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Respondent_ID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smtClean="0">
                <a:latin typeface="Bahnschrift Condensed" pitchFamily="34" charset="0"/>
              </a:rPr>
              <a:t>Name</a:t>
            </a:r>
          </a:p>
          <a:p>
            <a:pPr>
              <a:buFont typeface="Wingdings"/>
              <a:buChar char="Ø"/>
            </a:pPr>
            <a:r>
              <a:rPr lang="en-US" sz="1400" dirty="0" smtClean="0">
                <a:latin typeface="Bahnschrift Condensed" pitchFamily="34" charset="0"/>
              </a:rPr>
              <a:t>Age</a:t>
            </a:r>
          </a:p>
          <a:p>
            <a:pPr>
              <a:buFont typeface="Wingdings"/>
              <a:buChar char="Ø"/>
            </a:pPr>
            <a:r>
              <a:rPr lang="en-US" sz="1400" dirty="0" smtClean="0">
                <a:latin typeface="Bahnschrift Condensed" pitchFamily="34" charset="0"/>
              </a:rPr>
              <a:t>Gender</a:t>
            </a: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City_ID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Response_ID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Consume_frequency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Consume_time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Consume_reason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Heard_before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Brand_perception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General_perception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Tried_before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Taste_experience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Reason_preventing_trying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Current_brands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Reasons_for_choosing_brands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endParaRPr lang="en-US" sz="1400" dirty="0" smtClean="0"/>
          </a:p>
          <a:p>
            <a:pPr>
              <a:buFont typeface="Wingdings"/>
              <a:buChar char="Ø"/>
            </a:pPr>
            <a:endParaRPr lang="en-US" sz="12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4929190" y="1785926"/>
            <a:ext cx="4572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Improvements_desired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Ingredients_expected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Health_concerns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Interest_in_natural_or_organic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Marketing_channels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Packaging_preference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Limited_edition_packaging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Price_range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Purchase_location</a:t>
            </a:r>
            <a:endParaRPr lang="en-US" sz="1400" dirty="0" smtClean="0">
              <a:latin typeface="Bahnschrift Condensed" pitchFamily="34" charset="0"/>
            </a:endParaRPr>
          </a:p>
          <a:p>
            <a:pPr>
              <a:buFont typeface="Wingdings"/>
              <a:buChar char="Ø"/>
            </a:pPr>
            <a:r>
              <a:rPr lang="en-US" sz="1400" dirty="0" err="1" smtClean="0">
                <a:latin typeface="Bahnschrift Condensed" pitchFamily="34" charset="0"/>
              </a:rPr>
              <a:t>Typical_consumption_situations</a:t>
            </a:r>
            <a:endParaRPr lang="en-US" sz="1400" dirty="0" smtClean="0">
              <a:latin typeface="Bahnschrift Condensed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42976" y="1214422"/>
            <a:ext cx="68580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Cooper Black" pitchFamily="18" charset="0"/>
              </a:rPr>
              <a:t>Steps involved in Data Transformation</a:t>
            </a:r>
            <a:endParaRPr lang="en-US" sz="2800" dirty="0">
              <a:latin typeface="Cooper Black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71472" y="2786059"/>
            <a:ext cx="7429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Bahnschrift Condensed" pitchFamily="34" charset="0"/>
              </a:rPr>
              <a:t>1.Remove Duplicates</a:t>
            </a:r>
          </a:p>
          <a:p>
            <a:r>
              <a:rPr lang="en-US" sz="2000" dirty="0" smtClean="0">
                <a:latin typeface="Bahnschrift Condensed" pitchFamily="34" charset="0"/>
              </a:rPr>
              <a:t>2.Remove Errors</a:t>
            </a:r>
          </a:p>
          <a:p>
            <a:r>
              <a:rPr lang="en-US" sz="2000" dirty="0" smtClean="0">
                <a:latin typeface="Bahnschrift Condensed" pitchFamily="34" charset="0"/>
              </a:rPr>
              <a:t>3.Change type</a:t>
            </a:r>
          </a:p>
          <a:p>
            <a:r>
              <a:rPr lang="en-US" sz="2000" dirty="0" smtClean="0">
                <a:latin typeface="Bahnschrift Condensed" pitchFamily="34" charset="0"/>
              </a:rPr>
              <a:t>4.Promoted </a:t>
            </a:r>
            <a:r>
              <a:rPr lang="en-US" sz="2000" dirty="0" smtClean="0">
                <a:latin typeface="Bahnschrift Condensed" pitchFamily="34" charset="0"/>
              </a:rPr>
              <a:t>headers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93).png"/>
          <p:cNvPicPr>
            <a:picLocks noChangeAspect="1"/>
          </p:cNvPicPr>
          <p:nvPr/>
        </p:nvPicPr>
        <p:blipFill>
          <a:blip r:embed="rId2"/>
          <a:srcRect l="13531" t="18605" r="17969" b="12500"/>
          <a:stretch>
            <a:fillRect/>
          </a:stretch>
        </p:blipFill>
        <p:spPr>
          <a:xfrm>
            <a:off x="0" y="1428736"/>
            <a:ext cx="9144000" cy="542926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00232" y="857232"/>
            <a:ext cx="4786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Cooper Black" pitchFamily="18" charset="0"/>
              </a:rPr>
              <a:t>DASHBOARD</a:t>
            </a:r>
            <a:endParaRPr lang="en-US" sz="3200" dirty="0">
              <a:solidFill>
                <a:schemeClr val="bg2">
                  <a:lumMod val="25000"/>
                  <a:lumOff val="75000"/>
                </a:schemeClr>
              </a:solidFill>
              <a:latin typeface="Cooper Black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94).png"/>
          <p:cNvPicPr>
            <a:picLocks noChangeAspect="1"/>
          </p:cNvPicPr>
          <p:nvPr/>
        </p:nvPicPr>
        <p:blipFill>
          <a:blip r:embed="rId2"/>
          <a:srcRect l="12991" t="18902" r="17438" b="12500"/>
          <a:stretch>
            <a:fillRect/>
          </a:stretch>
        </p:blipFill>
        <p:spPr>
          <a:xfrm>
            <a:off x="0" y="1500174"/>
            <a:ext cx="9144000" cy="535782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95).png"/>
          <p:cNvPicPr>
            <a:picLocks noChangeAspect="1"/>
          </p:cNvPicPr>
          <p:nvPr/>
        </p:nvPicPr>
        <p:blipFill>
          <a:blip r:embed="rId2"/>
          <a:srcRect l="13000" t="18934" r="17969" b="12500"/>
          <a:stretch>
            <a:fillRect/>
          </a:stretch>
        </p:blipFill>
        <p:spPr>
          <a:xfrm>
            <a:off x="0" y="1500174"/>
            <a:ext cx="9144000" cy="535782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96).png"/>
          <p:cNvPicPr>
            <a:picLocks noChangeAspect="1"/>
          </p:cNvPicPr>
          <p:nvPr/>
        </p:nvPicPr>
        <p:blipFill>
          <a:blip r:embed="rId2"/>
          <a:srcRect l="13518" t="18969" r="17425" b="12500"/>
          <a:stretch>
            <a:fillRect/>
          </a:stretch>
        </p:blipFill>
        <p:spPr>
          <a:xfrm>
            <a:off x="0" y="1500174"/>
            <a:ext cx="9144000" cy="535782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28794" y="857232"/>
            <a:ext cx="4714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ooper Black" pitchFamily="18" charset="0"/>
              </a:rPr>
              <a:t>Insights</a:t>
            </a:r>
            <a:endParaRPr lang="en-US" sz="2400" dirty="0">
              <a:latin typeface="Cooper Black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4348" y="1357298"/>
            <a:ext cx="7786742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Most number of respondents are from </a:t>
            </a:r>
            <a:r>
              <a:rPr lang="en-US" dirty="0" err="1" smtClean="0">
                <a:latin typeface="Bahnschrift Condensed" pitchFamily="34" charset="0"/>
              </a:rPr>
              <a:t>Bengalore</a:t>
            </a:r>
            <a:r>
              <a:rPr lang="en-US" dirty="0" smtClean="0">
                <a:latin typeface="Bahnschrift Condensed" pitchFamily="34" charset="0"/>
              </a:rPr>
              <a:t> and lowest are from </a:t>
            </a:r>
            <a:r>
              <a:rPr lang="en-US" dirty="0" err="1" smtClean="0">
                <a:latin typeface="Bahnschrift Condensed" pitchFamily="34" charset="0"/>
              </a:rPr>
              <a:t>Lucknow</a:t>
            </a:r>
            <a:r>
              <a:rPr lang="en-US" dirty="0" smtClean="0">
                <a:latin typeface="Bahnschrift Condensed" pitchFamily="34" charset="0"/>
              </a:rPr>
              <a:t>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49.83% of respondents are interested in natural or organic products and 30.62% are not interested in natural or organic products and 19.55% are not sure about it.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Most respondents improvement desired is to reduce </a:t>
            </a:r>
            <a:r>
              <a:rPr lang="en-US" dirty="0" err="1" smtClean="0">
                <a:latin typeface="Bahnschrift Condensed" pitchFamily="34" charset="0"/>
              </a:rPr>
              <a:t>suger</a:t>
            </a:r>
            <a:r>
              <a:rPr lang="en-US" dirty="0" smtClean="0">
                <a:latin typeface="Bahnschrift Condensed" pitchFamily="34" charset="0"/>
              </a:rPr>
              <a:t> content 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Most number of respondents are between age of 19-30 and lowest are of 65+.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Most respondents wants Compact and portable cans as packaging preference.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Respondents mostly use products at the time of sports/exercise.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40.23% of respondents don’t want limited edition packaging and 39.46% of respondents wants limited edition packaging and 20.31% respondents are not sure about it.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Products are consumed mostly 2-3 times a week by respondents.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Caffeine ingredient expected is most by the respondents.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Most number of reason for choosing brand by respondents is Taste/</a:t>
            </a:r>
            <a:r>
              <a:rPr lang="en-US" dirty="0" err="1" smtClean="0">
                <a:latin typeface="Bahnschrift Condensed" pitchFamily="34" charset="0"/>
              </a:rPr>
              <a:t>flavour</a:t>
            </a:r>
            <a:r>
              <a:rPr lang="en-US" dirty="0" smtClean="0">
                <a:latin typeface="Bahnschrift Condensed" pitchFamily="34" charset="0"/>
              </a:rPr>
              <a:t>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55.53% of respondents have heard before about our brands and 44.47% respondents haven’t heard about our brands before (Gangster brand is most heard before brand among all brands).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Most number of respondents purchase from supermarkets.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Online ads is mostly </a:t>
            </a:r>
            <a:r>
              <a:rPr lang="en-US" dirty="0" err="1" smtClean="0">
                <a:latin typeface="Bahnschrift Condensed" pitchFamily="34" charset="0"/>
              </a:rPr>
              <a:t>choosen</a:t>
            </a:r>
            <a:r>
              <a:rPr lang="en-US" dirty="0" smtClean="0">
                <a:latin typeface="Bahnschrift Condensed" pitchFamily="34" charset="0"/>
              </a:rPr>
              <a:t> by the respondents.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51.19% of respondents have tried before our brands and 48.81% of respondents haven’t tried our brand before (Cola </a:t>
            </a:r>
            <a:r>
              <a:rPr lang="en-US" dirty="0" err="1" smtClean="0">
                <a:latin typeface="Bahnschrift Condensed" pitchFamily="34" charset="0"/>
              </a:rPr>
              <a:t>coka</a:t>
            </a:r>
            <a:r>
              <a:rPr lang="en-US" dirty="0" smtClean="0">
                <a:latin typeface="Bahnschrift Condensed" pitchFamily="34" charset="0"/>
              </a:rPr>
              <a:t> brand is most tried brand before by respondents among all brands ). </a:t>
            </a:r>
          </a:p>
          <a:p>
            <a:pPr>
              <a:buFont typeface="Wingdings"/>
              <a:buChar char="Ø"/>
            </a:pPr>
            <a:endParaRPr lang="en-US" dirty="0" smtClean="0"/>
          </a:p>
          <a:p>
            <a:pPr>
              <a:buFont typeface="Wingdings"/>
              <a:buChar char="Ø"/>
            </a:pPr>
            <a:endParaRPr lang="en-US" dirty="0" smtClean="0"/>
          </a:p>
          <a:p>
            <a:pPr>
              <a:buFont typeface="Wingdings"/>
              <a:buChar char="Ø"/>
            </a:pP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2910" y="1785926"/>
            <a:ext cx="8001056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Most brands are of price range between Rs 50-99.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Most respondents consume reason is to increase energy and focus.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Cola-</a:t>
            </a:r>
            <a:r>
              <a:rPr lang="en-US" dirty="0" err="1" smtClean="0">
                <a:latin typeface="Bahnschrift Condensed" pitchFamily="34" charset="0"/>
              </a:rPr>
              <a:t>coka</a:t>
            </a:r>
            <a:r>
              <a:rPr lang="en-US" dirty="0" smtClean="0">
                <a:latin typeface="Bahnschrift Condensed" pitchFamily="34" charset="0"/>
              </a:rPr>
              <a:t> is the most </a:t>
            </a:r>
            <a:r>
              <a:rPr lang="en-US" dirty="0" err="1" smtClean="0">
                <a:latin typeface="Bahnschrift Condensed" pitchFamily="34" charset="0"/>
              </a:rPr>
              <a:t>choosen</a:t>
            </a:r>
            <a:r>
              <a:rPr lang="en-US" dirty="0" smtClean="0">
                <a:latin typeface="Bahnschrift Condensed" pitchFamily="34" charset="0"/>
              </a:rPr>
              <a:t> brand by respondents.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Most number of reasons selected by respondents for preventing trying of brands is not available locally.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Consume time for most respondents is to stay awake during work/study.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Average taste experience for respondents is 3.28.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60.45% of respondents are health concern and 39.55% of respondents are not health concern.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59.74% respondents have neutral brand perception and 22.57% have positive and 17.69% have negative brand perception.</a:t>
            </a:r>
          </a:p>
          <a:p>
            <a:pPr>
              <a:buFont typeface="Wingdings"/>
              <a:buChar char="Ø"/>
            </a:pPr>
            <a:r>
              <a:rPr lang="en-US" dirty="0" smtClean="0">
                <a:latin typeface="Bahnschrift Condensed" pitchFamily="34" charset="0"/>
              </a:rPr>
              <a:t>29.09% have effective general perception and 26.1 % are not sure about it and 22.43% have healthy general perception and 22.38% have </a:t>
            </a:r>
            <a:r>
              <a:rPr lang="en-US" dirty="0" err="1" smtClean="0">
                <a:latin typeface="Bahnschrift Condensed" pitchFamily="34" charset="0"/>
              </a:rPr>
              <a:t>dangerious</a:t>
            </a:r>
            <a:r>
              <a:rPr lang="en-US" dirty="0" smtClean="0">
                <a:latin typeface="Bahnschrift Condensed" pitchFamily="34" charset="0"/>
              </a:rPr>
              <a:t> general perception</a:t>
            </a:r>
            <a:r>
              <a:rPr lang="en-US" dirty="0" smtClean="0"/>
              <a:t>.</a:t>
            </a:r>
          </a:p>
          <a:p>
            <a:pPr algn="ctr">
              <a:buFont typeface="Wingdings"/>
              <a:buChar char="Ø"/>
            </a:pPr>
            <a:endParaRPr lang="en-US" dirty="0" smtClean="0"/>
          </a:p>
          <a:p>
            <a:pPr>
              <a:buFont typeface="Wingdings"/>
              <a:buChar char="Ø"/>
            </a:pPr>
            <a:endParaRPr lang="en-US" dirty="0" smtClean="0"/>
          </a:p>
          <a:p>
            <a:pPr>
              <a:buFont typeface="Wingdings"/>
              <a:buChar char="Ø"/>
            </a:pP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187</TotalTime>
  <Words>429</Words>
  <Application>Microsoft Office PowerPoint</Application>
  <PresentationFormat>On-screen Show (4:3)</PresentationFormat>
  <Paragraphs>70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Flow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Tushar Darmwal</dc:creator>
  <cp:lastModifiedBy>Tushar Darmwal</cp:lastModifiedBy>
  <cp:revision>22</cp:revision>
  <dcterms:created xsi:type="dcterms:W3CDTF">2024-08-30T16:07:20Z</dcterms:created>
  <dcterms:modified xsi:type="dcterms:W3CDTF">2024-08-31T10:33:04Z</dcterms:modified>
</cp:coreProperties>
</file>

<file path=docProps/thumbnail.jpeg>
</file>